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3" r:id="rId19"/>
    <p:sldId id="272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41CC5-E38D-4398-B186-DCDBC4C54F1C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31755-3303-45A0-8FCB-54CB9582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1755-3303-45A0-8FCB-54CB9582054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DBF8BD-D672-43C5-BCDA-37269A3AE1B3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98FDB7-C821-44BC-B767-BEABB16ACFE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2133600"/>
          </a:xfrm>
        </p:spPr>
        <p:txBody>
          <a:bodyPr>
            <a:normAutofit/>
          </a:bodyPr>
          <a:lstStyle/>
          <a:p>
            <a:r>
              <a:rPr lang="en-US" b="1" dirty="0" smtClean="0"/>
              <a:t>BIO-COM - QUARTERLY </a:t>
            </a:r>
            <a:r>
              <a:rPr lang="en-US" b="1" dirty="0"/>
              <a:t>3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STUDY </a:t>
            </a:r>
            <a:r>
              <a:rPr lang="en-US" b="1" dirty="0" smtClean="0"/>
              <a:t>GUIDE - KEY</a:t>
            </a:r>
            <a:endParaRPr lang="en-US" dirty="0"/>
          </a:p>
        </p:txBody>
      </p:sp>
      <p:pic>
        <p:nvPicPr>
          <p:cNvPr id="4" name="il_fi" descr="https://www.mentalfloss.com/store/images/D/mendel_green_w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286000"/>
            <a:ext cx="4191000" cy="4258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57400" y="304800"/>
          <a:ext cx="4953001" cy="3200399"/>
        </p:xfrm>
        <a:graphic>
          <a:graphicData uri="http://schemas.openxmlformats.org/drawingml/2006/table">
            <a:tbl>
              <a:tblPr/>
              <a:tblGrid>
                <a:gridCol w="834151"/>
                <a:gridCol w="834151"/>
                <a:gridCol w="1559498"/>
                <a:gridCol w="165703"/>
                <a:gridCol w="1559498"/>
              </a:tblGrid>
              <a:tr h="6185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47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835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TT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TT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Tt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2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Tt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62800" y="2057400"/>
          <a:ext cx="1600200" cy="411480"/>
        </p:xfrm>
        <a:graphic>
          <a:graphicData uri="http://schemas.openxmlformats.org/drawingml/2006/table">
            <a:tbl>
              <a:tblPr/>
              <a:tblGrid>
                <a:gridCol w="476250"/>
                <a:gridCol w="361950"/>
                <a:gridCol w="762000"/>
              </a:tblGrid>
              <a:tr h="2286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short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57400" y="3581400"/>
            <a:ext cx="5562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11-1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52400" y="4406443"/>
            <a:ext cx="8839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4"/>
              <a:tabLst>
                <a:tab pos="-114300" algn="r"/>
                <a:tab pos="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Punnett square shown in Figure 11-1,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what  is true about the offspring resulting from the cross?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4"/>
              <a:tabLst>
                <a:tab pos="-114300" algn="r"/>
                <a:tab pos="0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THEY ARE ALL TALL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25.  If an organism’s genotype is represented by one upper case letter and one lower case letter, it is said to be ___.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HETEROZYGOUS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26.  The longest phase of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cell cycle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____.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INTERPHASE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27. The Watson and Crick model of DNA is a(an) _____, in which two strands are wound around each other.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DOUBLE HELIX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28.  During DNA replication, what must be “unzipped”?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HYDROGEN BOND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29.  During what phase of mitosis does the nuclear envelope disappear?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PROPHASE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31.  What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molecule does the “unzipping”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DNA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replication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HELICASE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31.   The part of the experiment in which all conditions are kept the same (do not vary) are called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CONTROL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32.  Identify the correct order of steps in the scientific method listed below.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MAKE OBSERVATIONS, STATE THE PROBLEM, FORM THE HYPOTHESIS &amp; TEST THE HYPOTHESIS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34. 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regulation of an organism’s internal environment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conditions suitable for life is the definition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HOMEOSTASIS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34.  The process by which molecules move from an area of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higher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concentration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to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 area of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lower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concentration is the definition of 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DIFFUSION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35.   Photosynthesis takes place in the  ____.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CHLOROPLAST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36.  What type of RNA is  molecule B in Figure 12-3?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tRNA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37.  What is type of RNA is molecule C in Figure 12-3?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mRNA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38.  Which molecule above is responsible for carrying the code from DNA?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MOLECULE C - mRNA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28600"/>
            <a:ext cx="4038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14400" y="1676400"/>
            <a:ext cx="571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12-3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32037"/>
            <a:ext cx="8229600" cy="429736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39.  What molecule above is responsible for bringing the amino acid to the growing protein?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MOLECULE B - tRNA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40.  What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 of RNA is molecule A in Figure 12-3?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rRNA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04800"/>
            <a:ext cx="4343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47800" y="1905000"/>
            <a:ext cx="571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12-3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67000"/>
            <a:ext cx="8229600" cy="41910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41.  What is structure A&amp;B in Figure 12–4?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DNA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42.  What  structure F in Figure 12–4?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CODON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43.  What is structure E in Figure 12–4?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START CODON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04800"/>
            <a:ext cx="441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057400" y="2438400"/>
            <a:ext cx="510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12-4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60637"/>
            <a:ext cx="8229600" cy="40687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44.  What would happen to structure F in Figure 12–4 if structure C were deleted?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MUTATION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46.  What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process does structure X represent in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Figure 12-4?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TRANSCRIPTION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0"/>
            <a:ext cx="4800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71600" y="2438400"/>
            <a:ext cx="510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12-4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Heterozygous male guinea pigs with black, rough hair (</a:t>
            </a:r>
            <a:r>
              <a:rPr lang="en-US" sz="1800" i="1" dirty="0" err="1">
                <a:latin typeface="Times New Roman" pitchFamily="18" charset="0"/>
                <a:cs typeface="Times New Roman" pitchFamily="18" charset="0"/>
              </a:rPr>
              <a:t>BbRr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) are crossed with heterozygous female guinea pigs with black, rough hair (</a:t>
            </a:r>
            <a:r>
              <a:rPr lang="en-US" sz="1800" i="1" dirty="0" err="1">
                <a:latin typeface="Times New Roman" pitchFamily="18" charset="0"/>
                <a:cs typeface="Times New Roman" pitchFamily="18" charset="0"/>
              </a:rPr>
              <a:t>BbRr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). The incomplete Punnett square in Figure 11-4 shows the expected results from the cross.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914400"/>
          <a:ext cx="5902961" cy="2619376"/>
        </p:xfrm>
        <a:graphic>
          <a:graphicData uri="http://schemas.openxmlformats.org/drawingml/2006/table">
            <a:tbl>
              <a:tblPr/>
              <a:tblGrid>
                <a:gridCol w="567798"/>
                <a:gridCol w="808845"/>
                <a:gridCol w="808845"/>
                <a:gridCol w="808845"/>
                <a:gridCol w="808845"/>
                <a:gridCol w="808845"/>
                <a:gridCol w="1290938"/>
              </a:tblGrid>
              <a:tr h="214009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2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Hair Color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Black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White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01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Hair Texture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Rough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Smooth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0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3549643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6"/>
              <a:tabLst>
                <a:tab pos="-114300" algn="r"/>
                <a:tab pos="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Identify the genotype of the offspring that would be represented by the question mark in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11–4.</a:t>
            </a:r>
            <a:endParaRPr lang="en-US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lang="en-US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bbRR</a:t>
            </a:r>
            <a:endParaRPr lang="en-US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7"/>
              <a:tabLst>
                <a:tab pos="-114300" algn="r"/>
                <a:tab pos="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Identify the phenotype of the offspring represented by the question mark in Figure 11–4?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WHITE, ROUGH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8"/>
              <a:tabLst>
                <a:tab pos="-114300" algn="r"/>
                <a:tab pos="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What fraction of the offspring in Figure 11–4 would be expected to have white, smooth hair?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1/16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    This type of  RNA transfers the amino acids to the growing protein chain.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tRNA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  This type of RNA carries the message from DNA for the making of proteins.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mRNA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set of  3 consecutive nitrogen bases found 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mRNA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 startAt="3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CODON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0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Heterozygous male guinea pigs with black, rough hair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BbRr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are crossed with heterozygous female guinea pigs with black, rough hair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BbRr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incomplet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Punnett square in Figure 11-4 shows the expected results from the cross.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2" y="914398"/>
          <a:ext cx="6476996" cy="3200401"/>
        </p:xfrm>
        <a:graphic>
          <a:graphicData uri="http://schemas.openxmlformats.org/drawingml/2006/table">
            <a:tbl>
              <a:tblPr/>
              <a:tblGrid>
                <a:gridCol w="623014"/>
                <a:gridCol w="887501"/>
                <a:gridCol w="887501"/>
                <a:gridCol w="887501"/>
                <a:gridCol w="887501"/>
                <a:gridCol w="887501"/>
                <a:gridCol w="1416477"/>
              </a:tblGrid>
              <a:tr h="261480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5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44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Hair Color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Black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White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2959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Hair Texture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Rough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 =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Smooth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29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bbrr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" y="4267200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49.  In Figure 11–4, what is the phenotypic ratio of the offspring?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9:3:3:1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50.  In Figure 11-4, what is the genotype of the offspring that have white, smooth hair?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r>
              <a:rPr lang="en-US" sz="2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bbrr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enzyme that binds to DNA during transcription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 POLYMERASE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5.  ____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the process where a piece of DNA is copied into mRNA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TRANSCRIPTION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process where the mRNA is “decoded” into protein is called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TRANSLATION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7.  Translation takes place in the ____ of a cell.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CYTOPLASM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8.  When one part of a chromosome is left out, this is called a 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DELETION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9.  When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part of  a chromosome breaks off and is reattached backwards this is a ___ mutation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AutoNum type="arabicPeriod" startAt="9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INVERSION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10.   Any mistake or change in DNA is a _____.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11.  When a piece of a chromosome breaks off during crossing over and attaches to a non-homologous chromosome this is a(n) _____.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TRANSLOCATION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12.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Gregor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Mendel used pea plants to study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____.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HEREDITY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13.  Mendel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called the “factors” that determine traits _____.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ALLELES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14.  Mendel’s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principle of dominance states that ____.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SOME ALLELES ARE DOMINANT AND SOME ARE RECESSIVE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15. 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tall plant is crossed with a short plant, all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offspring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the 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generation will be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 startAt="15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TALL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16.  When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you flip a coin, what is the probability that it will come up tails?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1/2 or 50%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17. 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 generation, a tall plant is crossed with a short plant. The probability that an 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plant will be tall is ___.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100%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18.  When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one allele for a gene is not completely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dominant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another allele this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called ___.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 startAt="18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INCOMPLETE DOMINANCE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19.	Human skin color is a result of ______.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POLYGENIC INHERITANCE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20.  What principle states that during gamete formation genes for different traits separate independently of each other?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PRINCIPLE OF INDEPENDENT ASSORTMENT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21. 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cross of a black chicken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with a white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chicken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produces all checkered offspring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BW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This type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inheritance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known 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AutoNum type="arabicPeriod" startAt="21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CODOMINANCE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22.  ___ is the Father of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Genetics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GREGOR MENDEL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23.  Human A, B, O blood type is an example of ____.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MULTIPLE ALLELES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589</Words>
  <Application>Microsoft Office PowerPoint</Application>
  <PresentationFormat>On-screen Show (4:3)</PresentationFormat>
  <Paragraphs>358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BIO-COM - QUARTERLY 3 STUDY GUIDE - KEY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BIO-COM - QUARTERLY 3 STUDY GUIDE - KEY</dc:title>
  <dc:creator>Sally</dc:creator>
  <cp:lastModifiedBy>scollins</cp:lastModifiedBy>
  <cp:revision>25</cp:revision>
  <dcterms:created xsi:type="dcterms:W3CDTF">2011-03-25T15:34:45Z</dcterms:created>
  <dcterms:modified xsi:type="dcterms:W3CDTF">2011-03-30T14:46:32Z</dcterms:modified>
</cp:coreProperties>
</file>